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99" r:id="rId3"/>
    <p:sldId id="25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7" r:id="rId28"/>
    <p:sldId id="325" r:id="rId29"/>
    <p:sldId id="326" r:id="rId30"/>
    <p:sldId id="328" r:id="rId31"/>
    <p:sldId id="329" r:id="rId32"/>
    <p:sldId id="331" r:id="rId33"/>
    <p:sldId id="318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2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0969" autoAdjust="0"/>
  </p:normalViewPr>
  <p:slideViewPr>
    <p:cSldViewPr>
      <p:cViewPr varScale="1">
        <p:scale>
          <a:sx n="59" d="100"/>
          <a:sy n="59" d="100"/>
        </p:scale>
        <p:origin x="16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2018-10-14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23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915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for </a:t>
            </a:r>
            <a:r>
              <a:rPr lang="en-US" sz="1200" dirty="0" err="1" smtClean="0"/>
              <a:t>i</a:t>
            </a:r>
            <a:r>
              <a:rPr lang="en-US" sz="1200" dirty="0" smtClean="0"/>
              <a:t> in range(</a:t>
            </a:r>
            <a:r>
              <a:rPr lang="en-US" sz="1200" dirty="0" err="1" smtClean="0"/>
              <a:t>len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	print ("Example %d: label %s, features %s" % (</a:t>
            </a:r>
            <a:r>
              <a:rPr lang="en-US" sz="1200" dirty="0" err="1" smtClean="0"/>
              <a:t>i</a:t>
            </a:r>
            <a:r>
              <a:rPr lang="en-US" sz="1200" dirty="0" smtClean="0"/>
              <a:t>,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i</a:t>
            </a:r>
            <a:r>
              <a:rPr lang="en-US" sz="1200" dirty="0" smtClean="0"/>
              <a:t>],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i</a:t>
            </a:r>
            <a:r>
              <a:rPr lang="en-US" sz="1200" dirty="0" smtClean="0"/>
              <a:t>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801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Now we are ready to train the classifier, but before we do that we need to split up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87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32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482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13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420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421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1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14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In the previous presentation</a:t>
            </a:r>
            <a:r>
              <a:rPr lang="en-CA" baseline="0" dirty="0" smtClean="0"/>
              <a:t>, we used a decision tree as our classifier. Today we will add code to visualize it, so we can see how it works under the hood.  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</a:t>
            </a:r>
            <a:r>
              <a:rPr lang="en-US" sz="1200" dirty="0" err="1" smtClean="0"/>
              <a:t>viz</a:t>
            </a:r>
            <a:r>
              <a:rPr lang="en-US" sz="1200" dirty="0" smtClean="0"/>
              <a:t>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pydotplus</a:t>
            </a:r>
            <a:r>
              <a:rPr lang="en-US" sz="120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IPython.display</a:t>
            </a:r>
            <a:r>
              <a:rPr lang="en-US" sz="1200" dirty="0" smtClean="0"/>
              <a:t> import Image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dot_data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tree.export_graphviz</a:t>
            </a:r>
            <a:r>
              <a:rPr lang="en-US" sz="1200" dirty="0" smtClean="0"/>
              <a:t>(</a:t>
            </a:r>
            <a:r>
              <a:rPr lang="en-US" sz="1200" dirty="0" err="1" smtClean="0"/>
              <a:t>clf</a:t>
            </a:r>
            <a:r>
              <a:rPr lang="en-US" sz="1200" dirty="0" smtClean="0"/>
              <a:t>, </a:t>
            </a:r>
            <a:r>
              <a:rPr lang="en-US" sz="1200" dirty="0" err="1" smtClean="0"/>
              <a:t>out_file</a:t>
            </a:r>
            <a:r>
              <a:rPr lang="en-US" sz="1200" dirty="0" smtClean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feature_names</a:t>
            </a:r>
            <a:r>
              <a:rPr lang="en-US" sz="1200" dirty="0" smtClean="0"/>
              <a:t>=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class_names</a:t>
            </a:r>
            <a:r>
              <a:rPr lang="en-US" sz="1200" dirty="0" smtClean="0"/>
              <a:t>=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special_characters</a:t>
            </a:r>
            <a:r>
              <a:rPr lang="en-US" sz="1200" dirty="0" smtClean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graph = </a:t>
            </a:r>
            <a:r>
              <a:rPr lang="en-US" sz="1200" dirty="0" err="1" smtClean="0"/>
              <a:t>pydotplus.graph_from_dot_data</a:t>
            </a:r>
            <a:r>
              <a:rPr lang="en-US" sz="1200" dirty="0" smtClean="0"/>
              <a:t>(</a:t>
            </a:r>
            <a:r>
              <a:rPr lang="en-US" sz="1200" dirty="0" err="1" smtClean="0"/>
              <a:t>dot_data</a:t>
            </a:r>
            <a:r>
              <a:rPr lang="en-US" sz="1200" dirty="0" smtClean="0"/>
              <a:t>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Image(</a:t>
            </a:r>
            <a:r>
              <a:rPr lang="en-US" sz="1200" dirty="0" err="1" smtClean="0"/>
              <a:t>graph.create_png</a:t>
            </a:r>
            <a:r>
              <a:rPr lang="en-US" sz="1200" dirty="0" smtClean="0"/>
              <a:t>())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5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70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45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25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99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59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43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730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81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429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0167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install </a:t>
            </a:r>
            <a:r>
              <a:rPr lang="en-US" sz="1200" dirty="0" err="1" smtClean="0"/>
              <a:t>pydot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install </a:t>
            </a:r>
            <a:r>
              <a:rPr lang="en-US" sz="1200" dirty="0" err="1" smtClean="0"/>
              <a:t>pydotplus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install </a:t>
            </a:r>
            <a:r>
              <a:rPr lang="en-US" sz="1200" dirty="0" err="1" smtClean="0"/>
              <a:t>pydotplus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309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uninstall </a:t>
            </a:r>
            <a:r>
              <a:rPr lang="en-US" sz="1200" dirty="0" err="1" smtClean="0"/>
              <a:t>pydot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uninstall </a:t>
            </a:r>
            <a:r>
              <a:rPr lang="en-US" sz="1200" dirty="0" err="1" smtClean="0"/>
              <a:t>pydotplus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pip uninstall </a:t>
            </a:r>
            <a:r>
              <a:rPr lang="en-US" sz="1200" dirty="0" err="1" smtClean="0"/>
              <a:t>pydotplus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86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45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193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pydotplus</a:t>
            </a:r>
            <a:r>
              <a:rPr lang="en-US" sz="120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dot_data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tree.export_graphviz</a:t>
            </a:r>
            <a:r>
              <a:rPr lang="en-US" sz="1200" dirty="0" smtClean="0"/>
              <a:t>(</a:t>
            </a:r>
            <a:r>
              <a:rPr lang="en-US" sz="1200" dirty="0" err="1" smtClean="0"/>
              <a:t>clf</a:t>
            </a:r>
            <a:r>
              <a:rPr lang="en-US" sz="1200" dirty="0" smtClean="0"/>
              <a:t>, </a:t>
            </a:r>
            <a:r>
              <a:rPr lang="en-US" sz="1200" dirty="0" err="1" smtClean="0"/>
              <a:t>out_file</a:t>
            </a:r>
            <a:r>
              <a:rPr lang="en-US" sz="1200" dirty="0" smtClean="0"/>
              <a:t>=None)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graph = </a:t>
            </a:r>
            <a:r>
              <a:rPr lang="en-US" sz="1200" dirty="0" err="1" smtClean="0"/>
              <a:t>pydotplus.graph_from_dot_data</a:t>
            </a:r>
            <a:r>
              <a:rPr lang="en-US" sz="1200" dirty="0" smtClean="0"/>
              <a:t>(</a:t>
            </a:r>
            <a:r>
              <a:rPr lang="en-US" sz="1200" dirty="0" err="1" smtClean="0"/>
              <a:t>dot_data</a:t>
            </a:r>
            <a:r>
              <a:rPr lang="en-US" sz="120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graph.write_pdf</a:t>
            </a:r>
            <a:r>
              <a:rPr lang="en-US" sz="1200" dirty="0" smtClean="0"/>
              <a:t>("D:/dropbox/ml/iris01.pdf")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693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94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117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pydotplus</a:t>
            </a:r>
            <a:r>
              <a:rPr lang="en-US" sz="120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dot_data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tree.export_graphviz</a:t>
            </a:r>
            <a:r>
              <a:rPr lang="en-US" sz="1200" dirty="0" smtClean="0"/>
              <a:t>(</a:t>
            </a:r>
            <a:r>
              <a:rPr lang="en-US" sz="1200" dirty="0" err="1" smtClean="0"/>
              <a:t>clf</a:t>
            </a:r>
            <a:r>
              <a:rPr lang="en-US" sz="1200" dirty="0" smtClean="0"/>
              <a:t>, </a:t>
            </a:r>
            <a:r>
              <a:rPr lang="en-US" sz="1200" dirty="0" err="1" smtClean="0"/>
              <a:t>out_file</a:t>
            </a:r>
            <a:r>
              <a:rPr lang="en-US" sz="1200" dirty="0" smtClean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feature_names</a:t>
            </a:r>
            <a:r>
              <a:rPr lang="en-US" sz="1200" dirty="0" smtClean="0"/>
              <a:t>=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class_names</a:t>
            </a:r>
            <a:r>
              <a:rPr lang="en-US" sz="1200" dirty="0" smtClean="0"/>
              <a:t>=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                         </a:t>
            </a:r>
            <a:r>
              <a:rPr lang="en-US" sz="1200" dirty="0" err="1" smtClean="0"/>
              <a:t>special_characters</a:t>
            </a:r>
            <a:r>
              <a:rPr lang="en-US" sz="1200" dirty="0" smtClean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graph = </a:t>
            </a:r>
            <a:r>
              <a:rPr lang="en-US" sz="1200" dirty="0" err="1" smtClean="0"/>
              <a:t>pydotplus.graph_from_dot_data</a:t>
            </a:r>
            <a:r>
              <a:rPr lang="en-US" sz="1200" dirty="0" smtClean="0"/>
              <a:t>(</a:t>
            </a:r>
            <a:r>
              <a:rPr lang="en-US" sz="1200" dirty="0" err="1" smtClean="0"/>
              <a:t>dot_data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graph.write_pdf</a:t>
            </a:r>
            <a:r>
              <a:rPr lang="en-US" sz="1200" dirty="0" smtClean="0"/>
              <a:t>("D:/dropbox/ml/iris02.pdf")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2368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404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639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145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278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[0], 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, 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1969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1126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import </a:t>
            </a:r>
            <a:r>
              <a:rPr lang="en-US" sz="1200" dirty="0" err="1" smtClean="0"/>
              <a:t>numpy</a:t>
            </a:r>
            <a:r>
              <a:rPr lang="en-US" sz="1200" dirty="0" smtClean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sklearn.datasets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load_iris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from </a:t>
            </a:r>
            <a:r>
              <a:rPr lang="en-US" sz="1200" dirty="0" err="1" smtClean="0"/>
              <a:t>sklearn</a:t>
            </a:r>
            <a:r>
              <a:rPr lang="en-US" sz="1200" dirty="0" smtClean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iris = </a:t>
            </a:r>
            <a:r>
              <a:rPr lang="en-US" sz="1200" dirty="0" err="1" smtClean="0"/>
              <a:t>load_iris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test_idx</a:t>
            </a:r>
            <a:r>
              <a:rPr lang="en-US" sz="1200" dirty="0" smtClean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train_data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np.delete</a:t>
            </a:r>
            <a:r>
              <a:rPr lang="en-US" sz="1200" dirty="0" smtClean="0"/>
              <a:t>(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, 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test_target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iris.target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test_data</a:t>
            </a:r>
            <a:r>
              <a:rPr lang="en-US" sz="1200" dirty="0" smtClean="0"/>
              <a:t> = </a:t>
            </a:r>
            <a:r>
              <a:rPr lang="en-US" sz="1200" dirty="0" err="1" smtClean="0"/>
              <a:t>iris.data</a:t>
            </a:r>
            <a:r>
              <a:rPr lang="en-US" sz="1200" dirty="0" smtClean="0"/>
              <a:t>[</a:t>
            </a:r>
            <a:r>
              <a:rPr lang="en-US" sz="1200" dirty="0" err="1" smtClean="0"/>
              <a:t>test_idx</a:t>
            </a:r>
            <a:r>
              <a:rPr lang="en-US" sz="1200" dirty="0" smtClean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</a:t>
            </a:r>
            <a:r>
              <a:rPr lang="en-US" sz="1200" dirty="0" smtClean="0"/>
              <a:t> = </a:t>
            </a:r>
            <a:r>
              <a:rPr lang="en-US" sz="1200" dirty="0" err="1" smtClean="0"/>
              <a:t>tree.DecisionTreeClassifier</a:t>
            </a:r>
            <a:r>
              <a:rPr lang="en-US" sz="1200" dirty="0" smtClean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clf.fit</a:t>
            </a:r>
            <a:r>
              <a:rPr lang="en-US" sz="1200" dirty="0" smtClean="0"/>
              <a:t>(</a:t>
            </a:r>
            <a:r>
              <a:rPr lang="en-US" sz="1200" dirty="0" err="1" smtClean="0"/>
              <a:t>train_data</a:t>
            </a:r>
            <a:r>
              <a:rPr lang="en-US" sz="1200" dirty="0" smtClean="0"/>
              <a:t>, </a:t>
            </a:r>
            <a:r>
              <a:rPr lang="en-US" sz="1200" dirty="0" err="1" smtClean="0"/>
              <a:t>train_target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clf.predict</a:t>
            </a:r>
            <a:r>
              <a:rPr lang="en-US" sz="1200" dirty="0" smtClean="0"/>
              <a:t>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test_data</a:t>
            </a:r>
            <a:r>
              <a:rPr lang="en-US" sz="1200" dirty="0" smtClean="0"/>
              <a:t>[1], </a:t>
            </a:r>
            <a:r>
              <a:rPr lang="en-US" sz="1200" dirty="0" err="1" smtClean="0"/>
              <a:t>test_target</a:t>
            </a:r>
            <a:r>
              <a:rPr lang="en-US" sz="1200" dirty="0" smtClean="0"/>
              <a:t>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print (</a:t>
            </a:r>
            <a:r>
              <a:rPr lang="en-US" sz="1200" dirty="0" err="1" smtClean="0"/>
              <a:t>iris.feature_names</a:t>
            </a:r>
            <a:r>
              <a:rPr lang="en-US" sz="1200" dirty="0" smtClean="0"/>
              <a:t>, </a:t>
            </a:r>
            <a:r>
              <a:rPr lang="en-US" sz="1200" dirty="0" err="1" smtClean="0"/>
              <a:t>iris.target_names</a:t>
            </a:r>
            <a:r>
              <a:rPr lang="en-US" sz="12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01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5622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20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8532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52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638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of the few models that are interpretable</a:t>
            </a:r>
            <a:r>
              <a:rPr lang="en-CA" sz="1200" baseline="0" dirty="0" smtClean="0"/>
              <a:t> where you can understand exactly why the classifier makes a decision. That is amazingly useful in practice.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741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22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60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9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viz.org/Download_windows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datas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The Machine Learning Process 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using a decision tree model</a:t>
            </a:r>
          </a:p>
          <a:p>
            <a:pPr algn="ctr"/>
            <a:r>
              <a:rPr lang="en-US" sz="4400" smtClean="0">
                <a:latin typeface="+mj-lt"/>
                <a:cs typeface="Times New Roman" pitchFamily="18" charset="0"/>
              </a:rPr>
              <a:t>Part 02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</a:t>
            </a:r>
            <a:r>
              <a:rPr lang="en-US" sz="2000" dirty="0" smtClean="0">
                <a:latin typeface="+mj-lt"/>
                <a:cs typeface="Times New Roman" pitchFamily="18" charset="0"/>
              </a:rPr>
              <a:t>Dibaj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pic>
        <p:nvPicPr>
          <p:cNvPr id="13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71020"/>
            <a:ext cx="5486400" cy="235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07" y="4495800"/>
            <a:ext cx="5483994" cy="15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3" y="2057400"/>
            <a:ext cx="6765253" cy="2334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63" y="4494681"/>
            <a:ext cx="5289000" cy="15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Testing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Examples used to “test” the classifier’s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 part of the training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Just like in programming, testing is a very important part of ML</a:t>
            </a:r>
          </a:p>
        </p:txBody>
      </p:sp>
    </p:spTree>
    <p:extLst>
      <p:ext uri="{BB962C8B-B14F-4D97-AF65-F5344CB8AC3E}">
        <p14:creationId xmlns:p14="http://schemas.microsoft.com/office/powerpoint/2010/main" val="2903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0" y="2177534"/>
            <a:ext cx="8136741" cy="2808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" y="5192241"/>
            <a:ext cx="8131928" cy="13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4" y="2187961"/>
            <a:ext cx="7653338" cy="264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00" y="5046261"/>
            <a:ext cx="6562725" cy="1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67612"/>
            <a:ext cx="7239000" cy="168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1" y="2059297"/>
            <a:ext cx="7653338" cy="26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scikit-learn.org/stable/modules/tree.html#tree</a:t>
            </a: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13" y="2746773"/>
            <a:ext cx="6591299" cy="35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Visualizing a Decision Tree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Today we </a:t>
            </a:r>
            <a:r>
              <a:rPr lang="en-US" sz="2400" smtClean="0"/>
              <a:t>are going </a:t>
            </a:r>
            <a:r>
              <a:rPr lang="en-US" sz="2400" dirty="0" smtClean="0"/>
              <a:t>to add code to visualize Decision Tree, and see how it works under the hood.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19945" y="2647007"/>
            <a:ext cx="7580310" cy="1431925"/>
            <a:chOff x="819945" y="2647007"/>
            <a:chExt cx="7580310" cy="1431925"/>
          </a:xfrm>
        </p:grpSpPr>
        <p:grpSp>
          <p:nvGrpSpPr>
            <p:cNvPr id="13" name="Group 12"/>
            <p:cNvGrpSpPr/>
            <p:nvPr/>
          </p:nvGrpSpPr>
          <p:grpSpPr>
            <a:xfrm>
              <a:off x="819945" y="2647007"/>
              <a:ext cx="7580310" cy="1431925"/>
              <a:chOff x="914400" y="4403450"/>
              <a:chExt cx="7580310" cy="143192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578349" y="4604025"/>
                <a:ext cx="5916361" cy="1078950"/>
                <a:chOff x="2578349" y="2959650"/>
                <a:chExt cx="5916361" cy="107895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>
                  <a:off x="2578349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>
                  <a:off x="5150400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477000" y="2959650"/>
                  <a:ext cx="2017710" cy="10789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600" b="1" dirty="0" smtClean="0"/>
                    <a:t>“Orange”</a:t>
                  </a:r>
                  <a:endParaRPr lang="en-CA" sz="3600" b="1" dirty="0"/>
                </a:p>
              </p:txBody>
            </p:sp>
          </p:grpSp>
          <p:pic>
            <p:nvPicPr>
              <p:cNvPr id="15" name="Picture 8" descr="Image result for orang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4403450"/>
                <a:ext cx="1554250" cy="143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414750" y="2744038"/>
              <a:ext cx="1662336" cy="1237861"/>
              <a:chOff x="1850640" y="2830286"/>
              <a:chExt cx="3559560" cy="308128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360576" y="3915747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398606" y="2830286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3665376" y="3200400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2720652" y="4281974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724400" y="3200400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65376" y="4287417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850640" y="5181600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949571" y="5181599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scikit-learn.org/stable/modules/tree.html#tree</a:t>
            </a: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24125"/>
            <a:ext cx="7010400" cy="3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1: </a:t>
            </a:r>
            <a:r>
              <a:rPr lang="en-US" sz="2400" dirty="0" smtClean="0"/>
              <a:t>Installing </a:t>
            </a:r>
            <a:r>
              <a:rPr lang="en-US" sz="2400" dirty="0" err="1"/>
              <a:t>Graphviz</a:t>
            </a:r>
            <a:r>
              <a:rPr lang="en-US" sz="2400" dirty="0"/>
              <a:t> - Graph Visualization Software</a:t>
            </a:r>
          </a:p>
          <a:p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www.graphviz.org/Download_windows.php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69" y="3039309"/>
            <a:ext cx="6072188" cy="3236129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>
            <a:off x="4248383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3429000" y="5506720"/>
            <a:ext cx="228600" cy="1524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1: </a:t>
            </a:r>
            <a:r>
              <a:rPr lang="en-US" sz="2800" dirty="0" smtClean="0"/>
              <a:t>Installing </a:t>
            </a:r>
            <a:r>
              <a:rPr lang="en-US" sz="2800" dirty="0" err="1" smtClean="0"/>
              <a:t>Graphviz</a:t>
            </a:r>
            <a:r>
              <a:rPr lang="en-US" sz="2800" dirty="0" smtClean="0"/>
              <a:t>-Graph </a:t>
            </a:r>
            <a:r>
              <a:rPr lang="en-US" sz="2800" dirty="0"/>
              <a:t>Visualization </a:t>
            </a:r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1: </a:t>
            </a:r>
            <a:r>
              <a:rPr lang="en-US" sz="2800" dirty="0" smtClean="0"/>
              <a:t>Installing </a:t>
            </a:r>
            <a:r>
              <a:rPr lang="en-US" sz="2800" dirty="0" err="1" smtClean="0"/>
              <a:t>Graphviz</a:t>
            </a:r>
            <a:r>
              <a:rPr lang="en-US" sz="2800" dirty="0" smtClean="0"/>
              <a:t>-Graph </a:t>
            </a:r>
            <a:r>
              <a:rPr lang="en-US" sz="2800" dirty="0"/>
              <a:t>Visualization </a:t>
            </a:r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79" y="2608421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1: </a:t>
            </a:r>
            <a:r>
              <a:rPr lang="en-US" sz="2800" dirty="0" smtClean="0"/>
              <a:t>Installing </a:t>
            </a:r>
            <a:r>
              <a:rPr lang="en-US" sz="2800" dirty="0" err="1" smtClean="0"/>
              <a:t>Graphviz</a:t>
            </a:r>
            <a:r>
              <a:rPr lang="en-US" sz="2800" dirty="0" smtClean="0"/>
              <a:t>-Graph </a:t>
            </a:r>
            <a:r>
              <a:rPr lang="en-US" sz="2800" dirty="0"/>
              <a:t>Visualization </a:t>
            </a:r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42" y="2578832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6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</a:t>
            </a:r>
            <a:r>
              <a:rPr lang="en-US" sz="2800" b="1" dirty="0"/>
              <a:t>1 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2: </a:t>
            </a:r>
            <a:r>
              <a:rPr lang="en-US" sz="2800" dirty="0" smtClean="0"/>
              <a:t>Copying the path that you have installed your </a:t>
            </a:r>
            <a:r>
              <a:rPr lang="en-US" sz="2800" dirty="0" err="1" smtClean="0"/>
              <a:t>Graphviz</a:t>
            </a:r>
            <a:r>
              <a:rPr lang="en-US" sz="2800" dirty="0" smtClean="0"/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2" r="23219" b="45952"/>
          <a:stretch/>
        </p:blipFill>
        <p:spPr>
          <a:xfrm>
            <a:off x="1840463" y="3124200"/>
            <a:ext cx="5486400" cy="294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2362203" y="3591287"/>
            <a:ext cx="533400" cy="3409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4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3: </a:t>
            </a:r>
            <a:r>
              <a:rPr lang="en-US" sz="2800" dirty="0" smtClean="0"/>
              <a:t>Changing the environment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584" t="6296" r="18750" b="11481"/>
          <a:stretch/>
        </p:blipFill>
        <p:spPr>
          <a:xfrm>
            <a:off x="1840463" y="2608421"/>
            <a:ext cx="5486400" cy="4114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307063" y="3621106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547568" y="56388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6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3: </a:t>
            </a:r>
            <a:r>
              <a:rPr lang="en-US" sz="2800" dirty="0" smtClean="0"/>
              <a:t>Changing the environment variables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2554307"/>
            <a:ext cx="3590924" cy="39410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8400" y="50292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643439" y="5544354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6858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Contents</a:t>
            </a:r>
            <a:endParaRPr lang="en-US" sz="28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430763" y="1474113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Types of classifiers</a:t>
            </a:r>
          </a:p>
          <a:p>
            <a:r>
              <a:rPr lang="en-CA" sz="2400" dirty="0"/>
              <a:t>A Classic Machine Learning </a:t>
            </a:r>
            <a:r>
              <a:rPr lang="en-CA" sz="2400" dirty="0" smtClean="0"/>
              <a:t>Problem</a:t>
            </a:r>
          </a:p>
          <a:p>
            <a:r>
              <a:rPr lang="en-CA" sz="2400" dirty="0"/>
              <a:t>Defining a Hands on </a:t>
            </a:r>
            <a:r>
              <a:rPr lang="en-CA" sz="2400" dirty="0" smtClean="0"/>
              <a:t>Project</a:t>
            </a:r>
          </a:p>
          <a:p>
            <a:r>
              <a:rPr lang="en-CA" sz="2400" dirty="0"/>
              <a:t>More to </a:t>
            </a:r>
            <a:r>
              <a:rPr lang="en-CA" sz="2400" dirty="0" smtClean="0"/>
              <a:t>Learn</a:t>
            </a:r>
          </a:p>
          <a:p>
            <a:r>
              <a:rPr lang="en-US" sz="2400" dirty="0" smtClean="0"/>
              <a:t>Conclusion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7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/>
              <a:t>Step 3: </a:t>
            </a:r>
            <a:r>
              <a:rPr lang="en-US" sz="2800" dirty="0" smtClean="0"/>
              <a:t>Changing the environment variables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73863" y="51054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en-CA" sz="2800" dirty="0"/>
          </a:p>
        </p:txBody>
      </p:sp>
      <p:sp>
        <p:nvSpPr>
          <p:cNvPr id="7" name="Rectangle 6"/>
          <p:cNvSpPr/>
          <p:nvPr/>
        </p:nvSpPr>
        <p:spPr>
          <a:xfrm>
            <a:off x="761999" y="4857258"/>
            <a:ext cx="16002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Paste the </a:t>
            </a:r>
            <a:r>
              <a:rPr lang="en-US" dirty="0"/>
              <a:t>path that you have installed your </a:t>
            </a:r>
            <a:r>
              <a:rPr lang="en-US" dirty="0" err="1"/>
              <a:t>Graphviz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7" y="2608421"/>
            <a:ext cx="3341136" cy="367436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105400" y="2688773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CA" sz="2800" dirty="0"/>
          </a:p>
        </p:txBody>
      </p:sp>
      <p:sp>
        <p:nvSpPr>
          <p:cNvPr id="18" name="Right Arrow 17"/>
          <p:cNvSpPr/>
          <p:nvPr/>
        </p:nvSpPr>
        <p:spPr>
          <a:xfrm>
            <a:off x="4495800" y="57150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92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(Pre-requisites)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NOTE:</a:t>
            </a:r>
            <a:r>
              <a:rPr lang="en-US" sz="2800" b="1" dirty="0" smtClean="0"/>
              <a:t> Please open the command prompt in administrative mode</a:t>
            </a:r>
          </a:p>
          <a:p>
            <a:r>
              <a:rPr lang="en-US" sz="2800" b="1" dirty="0" smtClean="0"/>
              <a:t>Step 4: </a:t>
            </a:r>
            <a:r>
              <a:rPr lang="en-US" sz="2800" dirty="0" smtClean="0"/>
              <a:t>Install needed libraries:</a:t>
            </a:r>
          </a:p>
          <a:p>
            <a:r>
              <a:rPr lang="en-US" sz="2800" dirty="0"/>
              <a:t>&gt;</a:t>
            </a:r>
            <a:r>
              <a:rPr lang="en-US" sz="2800" dirty="0" smtClean="0"/>
              <a:t>&gt;pip </a:t>
            </a:r>
            <a:r>
              <a:rPr lang="en-US" sz="2800" dirty="0"/>
              <a:t>install </a:t>
            </a:r>
            <a:r>
              <a:rPr lang="en-US" sz="2800" dirty="0" err="1" smtClean="0"/>
              <a:t>pydot</a:t>
            </a:r>
            <a:endParaRPr lang="en-US" sz="2800" dirty="0" smtClean="0"/>
          </a:p>
          <a:p>
            <a:r>
              <a:rPr lang="en-US" sz="2800" dirty="0" smtClean="0"/>
              <a:t>&gt;&gt;pip </a:t>
            </a:r>
            <a:r>
              <a:rPr lang="en-US" sz="2800" dirty="0"/>
              <a:t>install </a:t>
            </a:r>
            <a:r>
              <a:rPr lang="en-US" sz="2800" dirty="0" err="1" smtClean="0"/>
              <a:t>pydotplus</a:t>
            </a:r>
            <a:endParaRPr lang="en-US" sz="2800" dirty="0" smtClean="0"/>
          </a:p>
          <a:p>
            <a:r>
              <a:rPr lang="en-US" sz="2800" dirty="0"/>
              <a:t>&gt;&gt;pip install </a:t>
            </a:r>
            <a:r>
              <a:rPr lang="en-US" sz="2800" dirty="0" err="1" smtClean="0"/>
              <a:t>pydot</a:t>
            </a:r>
            <a:r>
              <a:rPr lang="en-US" sz="2800" dirty="0" smtClean="0"/>
              <a:t>-ng</a:t>
            </a:r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98" y="4028551"/>
            <a:ext cx="5086350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4724612"/>
            <a:ext cx="4876800" cy="111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2" y="5456434"/>
            <a:ext cx="4800600" cy="1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IMPORTANT:</a:t>
            </a:r>
            <a:r>
              <a:rPr lang="en-US" sz="2800" b="1" dirty="0" smtClean="0"/>
              <a:t> If for any reason you want to uninstall any of these libraries, here is how we can do it:</a:t>
            </a:r>
          </a:p>
          <a:p>
            <a:r>
              <a:rPr lang="en-US" sz="2800" dirty="0" smtClean="0"/>
              <a:t>Uninstalling these libraries:</a:t>
            </a:r>
          </a:p>
          <a:p>
            <a:r>
              <a:rPr lang="en-US" sz="2800" dirty="0"/>
              <a:t>&gt;</a:t>
            </a:r>
            <a:r>
              <a:rPr lang="en-US" sz="2800" dirty="0" smtClean="0"/>
              <a:t>&gt;pip uninstall </a:t>
            </a:r>
            <a:r>
              <a:rPr lang="en-US" sz="2800" dirty="0" err="1" smtClean="0"/>
              <a:t>pydot</a:t>
            </a:r>
            <a:endParaRPr lang="en-US" sz="2800" dirty="0" smtClean="0"/>
          </a:p>
          <a:p>
            <a:r>
              <a:rPr lang="en-US" sz="2800" dirty="0" smtClean="0"/>
              <a:t>&gt;&gt;pip uninstall </a:t>
            </a:r>
            <a:r>
              <a:rPr lang="en-US" sz="2800" dirty="0" err="1" smtClean="0"/>
              <a:t>pydotplus</a:t>
            </a:r>
            <a:endParaRPr lang="en-US" sz="2800" dirty="0" smtClean="0"/>
          </a:p>
          <a:p>
            <a:r>
              <a:rPr lang="en-US" sz="2800" dirty="0"/>
              <a:t>&gt;&gt;pip </a:t>
            </a:r>
            <a:r>
              <a:rPr lang="en-US" sz="2800" dirty="0" smtClean="0"/>
              <a:t>uninstall </a:t>
            </a:r>
            <a:r>
              <a:rPr lang="en-US" sz="2800" dirty="0" err="1" smtClean="0"/>
              <a:t>pydot</a:t>
            </a:r>
            <a:r>
              <a:rPr lang="en-US" sz="2800" dirty="0" smtClean="0"/>
              <a:t>-ng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034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Continue to program to add visualization: </a:t>
            </a:r>
          </a:p>
          <a:p>
            <a:r>
              <a:rPr lang="en-US" sz="2800" b="1" dirty="0" smtClean="0"/>
              <a:t>Review- Where we left 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8421"/>
            <a:ext cx="5795963" cy="405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86" y="4176516"/>
            <a:ext cx="3112115" cy="18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Get back to this webpage and copy the following code:</a:t>
            </a:r>
          </a:p>
          <a:p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scikit-learn.org/stable/modules/tree.html#tree</a:t>
            </a: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15" y="2590800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Adding the copied code at the of the program: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8761"/>
            <a:ext cx="5262563" cy="3681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1" y="3505200"/>
            <a:ext cx="3700809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result: (PDF file)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50" t="24902" r="27083" b="6862"/>
          <a:stretch/>
        </p:blipFill>
        <p:spPr>
          <a:xfrm>
            <a:off x="1917539" y="2177534"/>
            <a:ext cx="5332248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add more flavor and color:</a:t>
            </a:r>
            <a:endParaRPr lang="en-US" sz="2800" b="1" dirty="0"/>
          </a:p>
          <a:p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scikit-learn.org/stable/modules/tree.html#tree</a:t>
            </a:r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52" y="2585224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add more flavor and color: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8" y="2211021"/>
            <a:ext cx="5795963" cy="40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result: (PDF file)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There are number of classifiers in 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Artificial Neural Network (ANN)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Decision Tree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2397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0" y="2965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trace more in our decision tree: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check our first testing data: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9238"/>
            <a:ext cx="6255679" cy="4375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663" t="20980" r="47559" b="52824"/>
          <a:stretch/>
        </p:blipFill>
        <p:spPr>
          <a:xfrm>
            <a:off x="6248815" y="4401013"/>
            <a:ext cx="2209800" cy="1480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7" y="2571977"/>
            <a:ext cx="3781425" cy="15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92D050"/>
                </a:solidFill>
              </a:rPr>
              <a:t>Activity:</a:t>
            </a:r>
            <a:r>
              <a:rPr lang="en-US" sz="2800" b="1" dirty="0" smtClean="0">
                <a:solidFill>
                  <a:srgbClr val="92D050"/>
                </a:solidFill>
              </a:rPr>
              <a:t> </a:t>
            </a:r>
            <a:r>
              <a:rPr lang="en-US" sz="2800" b="1" dirty="0" smtClean="0"/>
              <a:t>Please try the same interval for the second testing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13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Please discuss if you get any other respond. Can you elaborate on that?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08421"/>
            <a:ext cx="5334000" cy="373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63" y="3852623"/>
            <a:ext cx="4405313" cy="1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trace it on the calculated decision tree: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96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Let’s trace more in our decision tree: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79975" y="2743200"/>
            <a:ext cx="194736" cy="30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27575" y="3477685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68701" y="4254501"/>
            <a:ext cx="469899" cy="258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38400" y="4974167"/>
            <a:ext cx="381000" cy="334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More to Learn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How are trees built automatically from examples?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How well do they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41215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Conclusion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Every question the tree asks must be about one of the features.</a:t>
            </a:r>
            <a:r>
              <a:rPr lang="en-US" sz="2800" dirty="0"/>
              <a:t> </a:t>
            </a:r>
            <a:r>
              <a:rPr lang="en-US" sz="2800" dirty="0" smtClean="0"/>
              <a:t>So choosing good features is one of your most important jobs.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better your features are, the better a tree you can build.</a:t>
            </a:r>
          </a:p>
        </p:txBody>
      </p:sp>
    </p:spTree>
    <p:extLst>
      <p:ext uri="{BB962C8B-B14F-4D97-AF65-F5344CB8AC3E}">
        <p14:creationId xmlns:p14="http://schemas.microsoft.com/office/powerpoint/2010/main" val="11228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Quote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"I have never been afraid of the future of Artificial Intelligence (AI); all I am afraid of is the current status of artificial emotions."</a:t>
            </a: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30763" y="28327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smtClean="0"/>
              <a:t>~Reza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359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Why did we use Decision Tree to start?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Easy to read and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of the few models that are interpretable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 smtClean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A Classic Machine Learning Problem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Working with </a:t>
            </a:r>
            <a:r>
              <a:rPr lang="en-US" sz="2400" i="1" dirty="0" smtClean="0"/>
              <a:t>Iris</a:t>
            </a:r>
            <a:r>
              <a:rPr lang="en-US" sz="2400" dirty="0" smtClean="0"/>
              <a:t> flower data set:</a:t>
            </a:r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en.wikipedia.org/wiki/Iris_flower_data_set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5311"/>
            <a:ext cx="7312477" cy="38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A Classic Machine Learning Problem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Working with </a:t>
            </a:r>
            <a:r>
              <a:rPr lang="en-US" sz="2400" i="1" dirty="0" smtClean="0"/>
              <a:t>Iris</a:t>
            </a:r>
            <a:r>
              <a:rPr lang="en-US" sz="2400" dirty="0" smtClean="0"/>
              <a:t> flower data set:</a:t>
            </a:r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en.wikipedia.org/wiki/Iris_flower_data_set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690" t="2276" r="46431" b="24955"/>
          <a:stretch/>
        </p:blipFill>
        <p:spPr>
          <a:xfrm>
            <a:off x="629050" y="2936071"/>
            <a:ext cx="3475127" cy="3565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0454" t="3157" r="1607" b="54737"/>
          <a:stretch/>
        </p:blipFill>
        <p:spPr>
          <a:xfrm>
            <a:off x="4309577" y="2497437"/>
            <a:ext cx="1572207" cy="205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454" t="44210" r="1977" b="28422"/>
          <a:stretch/>
        </p:blipFill>
        <p:spPr>
          <a:xfrm>
            <a:off x="6038643" y="2459508"/>
            <a:ext cx="2286001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1040" t="70526" r="1977" b="1053"/>
          <a:stretch/>
        </p:blipFill>
        <p:spPr>
          <a:xfrm>
            <a:off x="5252489" y="4462346"/>
            <a:ext cx="2209800" cy="20574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1914350" y="1457265"/>
            <a:ext cx="3429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496012" y="2254364"/>
            <a:ext cx="1085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  <a:endParaRPr 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1790" y="2278797"/>
            <a:ext cx="7377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</a:t>
            </a:r>
            <a:endParaRPr 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ight Brace 13"/>
          <p:cNvSpPr/>
          <p:nvPr/>
        </p:nvSpPr>
        <p:spPr>
          <a:xfrm rot="16200000">
            <a:off x="3600452" y="2510992"/>
            <a:ext cx="342900" cy="5334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4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</p:spTree>
    <p:extLst>
      <p:ext uri="{BB962C8B-B14F-4D97-AF65-F5344CB8AC3E}">
        <p14:creationId xmlns:p14="http://schemas.microsoft.com/office/powerpoint/2010/main" val="41848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Defining a Hands on Project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http://scikit-learn.org/stable/datasets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72326"/>
            <a:ext cx="57150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7148</TotalTime>
  <Words>1910</Words>
  <Application>Microsoft Office PowerPoint</Application>
  <PresentationFormat>On-screen Show (4:3)</PresentationFormat>
  <Paragraphs>500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332</cp:revision>
  <dcterms:created xsi:type="dcterms:W3CDTF">2006-08-16T00:00:00Z</dcterms:created>
  <dcterms:modified xsi:type="dcterms:W3CDTF">2018-10-14T09:04:27Z</dcterms:modified>
</cp:coreProperties>
</file>